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5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309" r:id="rId7"/>
    <p:sldId id="310" r:id="rId8"/>
    <p:sldId id="261" r:id="rId9"/>
    <p:sldId id="262" r:id="rId10"/>
    <p:sldId id="263" r:id="rId11"/>
    <p:sldId id="264" r:id="rId12"/>
    <p:sldId id="265" r:id="rId13"/>
    <p:sldId id="267" r:id="rId14"/>
    <p:sldId id="269" r:id="rId15"/>
    <p:sldId id="270" r:id="rId16"/>
    <p:sldId id="271" r:id="rId17"/>
    <p:sldId id="275" r:id="rId18"/>
    <p:sldId id="296" r:id="rId19"/>
    <p:sldId id="303" r:id="rId20"/>
    <p:sldId id="307" r:id="rId21"/>
    <p:sldId id="305" r:id="rId22"/>
    <p:sldId id="325" r:id="rId23"/>
    <p:sldId id="327" r:id="rId24"/>
    <p:sldId id="319" r:id="rId25"/>
    <p:sldId id="326" r:id="rId26"/>
    <p:sldId id="330" r:id="rId27"/>
    <p:sldId id="329" r:id="rId28"/>
    <p:sldId id="333" r:id="rId29"/>
    <p:sldId id="332" r:id="rId30"/>
    <p:sldId id="328" r:id="rId31"/>
    <p:sldId id="334" r:id="rId32"/>
    <p:sldId id="340" r:id="rId33"/>
    <p:sldId id="341" r:id="rId34"/>
    <p:sldId id="347" r:id="rId35"/>
    <p:sldId id="343" r:id="rId36"/>
    <p:sldId id="342" r:id="rId37"/>
    <p:sldId id="344" r:id="rId38"/>
    <p:sldId id="345" r:id="rId39"/>
    <p:sldId id="346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F84559-830C-432D-861F-A762FD21AC46}">
          <p14:sldIdLst>
            <p14:sldId id="256"/>
            <p14:sldId id="257"/>
            <p14:sldId id="258"/>
            <p14:sldId id="259"/>
            <p14:sldId id="260"/>
            <p14:sldId id="309"/>
            <p14:sldId id="310"/>
            <p14:sldId id="261"/>
            <p14:sldId id="262"/>
            <p14:sldId id="263"/>
            <p14:sldId id="264"/>
            <p14:sldId id="265"/>
            <p14:sldId id="267"/>
            <p14:sldId id="269"/>
            <p14:sldId id="270"/>
            <p14:sldId id="271"/>
            <p14:sldId id="275"/>
            <p14:sldId id="296"/>
            <p14:sldId id="303"/>
            <p14:sldId id="307"/>
            <p14:sldId id="305"/>
            <p14:sldId id="325"/>
          </p14:sldIdLst>
        </p14:section>
        <p14:section name="Untitled Section" id="{A761C2F2-7730-477B-BE67-CEAB0791D917}">
          <p14:sldIdLst>
            <p14:sldId id="327"/>
            <p14:sldId id="319"/>
            <p14:sldId id="326"/>
            <p14:sldId id="330"/>
            <p14:sldId id="329"/>
            <p14:sldId id="333"/>
            <p14:sldId id="332"/>
            <p14:sldId id="328"/>
            <p14:sldId id="334"/>
            <p14:sldId id="340"/>
            <p14:sldId id="341"/>
            <p14:sldId id="347"/>
            <p14:sldId id="343"/>
            <p14:sldId id="342"/>
            <p14:sldId id="344"/>
            <p14:sldId id="345"/>
            <p14:sldId id="346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310CE-F6D3-48DB-8476-EA6C96667CD9}" v="4" dt="2023-09-27T15:43:06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anand Yadav" userId="7545252cd970e070" providerId="LiveId" clId="{D3D310CE-F6D3-48DB-8476-EA6C96667CD9}"/>
    <pc:docChg chg="undo custSel modSld">
      <pc:chgData name="Dayanand Yadav" userId="7545252cd970e070" providerId="LiveId" clId="{D3D310CE-F6D3-48DB-8476-EA6C96667CD9}" dt="2023-09-27T15:43:27.786" v="281" actId="20577"/>
      <pc:docMkLst>
        <pc:docMk/>
      </pc:docMkLst>
      <pc:sldChg chg="addSp delSp modSp mod">
        <pc:chgData name="Dayanand Yadav" userId="7545252cd970e070" providerId="LiveId" clId="{D3D310CE-F6D3-48DB-8476-EA6C96667CD9}" dt="2023-09-27T15:43:27.786" v="281" actId="20577"/>
        <pc:sldMkLst>
          <pc:docMk/>
          <pc:sldMk cId="569959998" sldId="334"/>
        </pc:sldMkLst>
        <pc:spChg chg="mod">
          <ac:chgData name="Dayanand Yadav" userId="7545252cd970e070" providerId="LiveId" clId="{D3D310CE-F6D3-48DB-8476-EA6C96667CD9}" dt="2023-09-27T15:42:38.477" v="265" actId="20577"/>
          <ac:spMkLst>
            <pc:docMk/>
            <pc:sldMk cId="569959998" sldId="334"/>
            <ac:spMk id="2" creationId="{5BDB0BF8-EFB1-6D8B-F9CC-5678838D0AEF}"/>
          </ac:spMkLst>
        </pc:spChg>
        <pc:spChg chg="add del mod">
          <ac:chgData name="Dayanand Yadav" userId="7545252cd970e070" providerId="LiveId" clId="{D3D310CE-F6D3-48DB-8476-EA6C96667CD9}" dt="2023-09-27T15:43:27.786" v="281" actId="20577"/>
          <ac:spMkLst>
            <pc:docMk/>
            <pc:sldMk cId="569959998" sldId="334"/>
            <ac:spMk id="3" creationId="{B2515696-B714-F80E-41C7-DEA5D578D330}"/>
          </ac:spMkLst>
        </pc:spChg>
        <pc:spChg chg="add del mod">
          <ac:chgData name="Dayanand Yadav" userId="7545252cd970e070" providerId="LiveId" clId="{D3D310CE-F6D3-48DB-8476-EA6C96667CD9}" dt="2023-09-27T15:43:05.034" v="267"/>
          <ac:spMkLst>
            <pc:docMk/>
            <pc:sldMk cId="569959998" sldId="334"/>
            <ac:spMk id="7" creationId="{4704762F-73FF-2B61-2E3D-645798603A1F}"/>
          </ac:spMkLst>
        </pc:spChg>
      </pc:sldChg>
      <pc:sldChg chg="addSp delSp modSp mod">
        <pc:chgData name="Dayanand Yadav" userId="7545252cd970e070" providerId="LiveId" clId="{D3D310CE-F6D3-48DB-8476-EA6C96667CD9}" dt="2023-09-27T15:41:36.611" v="242"/>
        <pc:sldMkLst>
          <pc:docMk/>
          <pc:sldMk cId="1650683693" sldId="335"/>
        </pc:sldMkLst>
        <pc:spChg chg="del">
          <ac:chgData name="Dayanand Yadav" userId="7545252cd970e070" providerId="LiveId" clId="{D3D310CE-F6D3-48DB-8476-EA6C96667CD9}" dt="2023-09-27T15:32:26.733" v="119"/>
          <ac:spMkLst>
            <pc:docMk/>
            <pc:sldMk cId="1650683693" sldId="335"/>
            <ac:spMk id="2" creationId="{B9F2AB28-BFB3-BBA1-9D6D-A8AB506535D2}"/>
          </ac:spMkLst>
        </pc:spChg>
        <pc:spChg chg="mod">
          <ac:chgData name="Dayanand Yadav" userId="7545252cd970e070" providerId="LiveId" clId="{D3D310CE-F6D3-48DB-8476-EA6C96667CD9}" dt="2023-09-27T15:39:04.816" v="218" actId="27636"/>
          <ac:spMkLst>
            <pc:docMk/>
            <pc:sldMk cId="1650683693" sldId="335"/>
            <ac:spMk id="3" creationId="{B98E3C3A-B146-4CC0-8C20-D5668BAB71CA}"/>
          </ac:spMkLst>
        </pc:spChg>
        <pc:spChg chg="add mod">
          <ac:chgData name="Dayanand Yadav" userId="7545252cd970e070" providerId="LiveId" clId="{D3D310CE-F6D3-48DB-8476-EA6C96667CD9}" dt="2023-09-27T15:41:36.611" v="242"/>
          <ac:spMkLst>
            <pc:docMk/>
            <pc:sldMk cId="1650683693" sldId="335"/>
            <ac:spMk id="7" creationId="{8821CB44-8CA8-E3AF-6BE6-40D42E931626}"/>
          </ac:spMkLst>
        </pc:spChg>
      </pc:sldChg>
      <pc:sldChg chg="modSp mod">
        <pc:chgData name="Dayanand Yadav" userId="7545252cd970e070" providerId="LiveId" clId="{D3D310CE-F6D3-48DB-8476-EA6C96667CD9}" dt="2023-09-27T15:41:03.349" v="241" actId="20577"/>
        <pc:sldMkLst>
          <pc:docMk/>
          <pc:sldMk cId="2796942920" sldId="336"/>
        </pc:sldMkLst>
        <pc:spChg chg="mod">
          <ac:chgData name="Dayanand Yadav" userId="7545252cd970e070" providerId="LiveId" clId="{D3D310CE-F6D3-48DB-8476-EA6C96667CD9}" dt="2023-09-27T15:41:03.349" v="241" actId="20577"/>
          <ac:spMkLst>
            <pc:docMk/>
            <pc:sldMk cId="2796942920" sldId="336"/>
            <ac:spMk id="2" creationId="{A8ACEB5D-004F-EE10-2742-8FFED29B7888}"/>
          </ac:spMkLst>
        </pc:spChg>
        <pc:spChg chg="mod">
          <ac:chgData name="Dayanand Yadav" userId="7545252cd970e070" providerId="LiveId" clId="{D3D310CE-F6D3-48DB-8476-EA6C96667CD9}" dt="2023-09-27T15:30:03.339" v="116" actId="404"/>
          <ac:spMkLst>
            <pc:docMk/>
            <pc:sldMk cId="2796942920" sldId="336"/>
            <ac:spMk id="3" creationId="{C29AEBA0-11BE-EEE8-A087-B696FB742CA3}"/>
          </ac:spMkLst>
        </pc:spChg>
      </pc:sldChg>
      <pc:sldChg chg="modSp mod">
        <pc:chgData name="Dayanand Yadav" userId="7545252cd970e070" providerId="LiveId" clId="{D3D310CE-F6D3-48DB-8476-EA6C96667CD9}" dt="2023-09-27T15:26:50.410" v="76" actId="27636"/>
        <pc:sldMkLst>
          <pc:docMk/>
          <pc:sldMk cId="1913088456" sldId="339"/>
        </pc:sldMkLst>
        <pc:spChg chg="mod">
          <ac:chgData name="Dayanand Yadav" userId="7545252cd970e070" providerId="LiveId" clId="{D3D310CE-F6D3-48DB-8476-EA6C96667CD9}" dt="2023-09-27T15:22:53.239" v="42" actId="108"/>
          <ac:spMkLst>
            <pc:docMk/>
            <pc:sldMk cId="1913088456" sldId="339"/>
            <ac:spMk id="2" creationId="{3AC4CFF3-F7A5-B0BA-BCAC-4C0A3F7D502D}"/>
          </ac:spMkLst>
        </pc:spChg>
        <pc:spChg chg="mod">
          <ac:chgData name="Dayanand Yadav" userId="7545252cd970e070" providerId="LiveId" clId="{D3D310CE-F6D3-48DB-8476-EA6C96667CD9}" dt="2023-09-27T15:26:50.410" v="76" actId="27636"/>
          <ac:spMkLst>
            <pc:docMk/>
            <pc:sldMk cId="1913088456" sldId="339"/>
            <ac:spMk id="3" creationId="{7EAA6BFF-7D1A-210F-9ECA-06789947B9A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E84D5-96F2-4B83-941C-65DC5FCA363F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6FBC0-589B-48C5-85CB-E435BF70FA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4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51556E1-1CC3-46B4-86EC-EE92B50128A8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2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69906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341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19436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023871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8015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33040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6FFB5-4222-4D72-A1C0-2EA62EAAF6B7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663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3C88B-EB82-4F64-8DDE-445CC87BFB27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64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17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781B-8895-4349-A502-06A88D5B2E1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4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4FCE-F23C-44AC-A626-695D1E381D86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99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C30A-6BFD-40B2-8AF4-3C1FF8DCBC89}" type="datetime1">
              <a:rPr lang="en-IN" smtClean="0"/>
              <a:t>28-09-2023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68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B7B7A-A19E-44F9-BC2A-6F3AF562AB53}" type="datetime1">
              <a:rPr lang="en-IN" smtClean="0"/>
              <a:t>28-09-2023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12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mtClean="0"/>
              <a:t>28-09-2023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314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DEB3A-F153-47B3-9566-B4608034D3B1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8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0B4D9-3183-4881-B26A-AEB4A216037E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09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E57DF7-6167-4339-99A2-7BD010319C1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21C1F0-1257-4639-A87B-25B16AB512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06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Learn/Forms/Form_validation#what_is_form_valid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4F19-6188-91B6-BEF1-8AFF61786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4000" b="1" dirty="0"/>
              <a:t>Campus Recruitment Training (CRT)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216B4-D8C2-4254-E242-7A2236CC7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5972"/>
            <a:ext cx="9144000" cy="1655762"/>
          </a:xfrm>
        </p:spPr>
        <p:txBody>
          <a:bodyPr>
            <a:normAutofit/>
          </a:bodyPr>
          <a:lstStyle/>
          <a:p>
            <a:r>
              <a:rPr lang="en-IN" sz="3200" b="1" dirty="0"/>
              <a:t>Web Development</a:t>
            </a:r>
          </a:p>
          <a:p>
            <a:r>
              <a:rPr lang="en-IN" sz="2000" b="1" dirty="0"/>
              <a:t>HTML + CSS + JavaScript</a:t>
            </a:r>
          </a:p>
        </p:txBody>
      </p:sp>
    </p:spTree>
    <p:extLst>
      <p:ext uri="{BB962C8B-B14F-4D97-AF65-F5344CB8AC3E}">
        <p14:creationId xmlns:p14="http://schemas.microsoft.com/office/powerpoint/2010/main" val="424698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CA79-421F-2CE5-8E6A-5A3E44120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792"/>
            <a:ext cx="10515600" cy="885176"/>
          </a:xfrm>
        </p:spPr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47BD0-20D4-34E0-C71E-674D54E51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4" y="2506662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Absolute URLs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00000"/>
                </a:solidFill>
                <a:effectLst/>
              </a:rPr>
              <a:t>An absolute URL - points to another web site </a:t>
            </a:r>
            <a:r>
              <a:rPr lang="en-US" sz="1600" dirty="0">
                <a:solidFill>
                  <a:srgbClr val="000000"/>
                </a:solidFill>
              </a:rPr>
              <a:t>  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i="0" dirty="0">
                <a:solidFill>
                  <a:schemeClr val="accent1"/>
                </a:solidFill>
                <a:effectLst/>
              </a:rPr>
              <a:t>(like </a:t>
            </a:r>
            <a:r>
              <a:rPr lang="en-US" sz="1600" i="0" dirty="0" err="1">
                <a:solidFill>
                  <a:schemeClr val="accent1"/>
                </a:solidFill>
                <a:effectLst/>
              </a:rPr>
              <a:t>src</a:t>
            </a:r>
            <a:r>
              <a:rPr lang="en-US" sz="1600" i="0" dirty="0">
                <a:solidFill>
                  <a:schemeClr val="accent1"/>
                </a:solidFill>
                <a:effectLst/>
              </a:rPr>
              <a:t>="http://www.example.com/image.gif")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1100" i="0" dirty="0">
              <a:solidFill>
                <a:schemeClr val="accent1"/>
              </a:solidFill>
              <a:effectLst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Relative URLs</a:t>
            </a:r>
            <a:endParaRPr lang="en-US" sz="160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000000"/>
                </a:solidFill>
                <a:effectLst/>
              </a:rPr>
              <a:t>A relative URL - points to a file within a web site </a:t>
            </a:r>
            <a:endParaRPr lang="en-US" sz="1600" dirty="0">
              <a:solidFill>
                <a:srgbClr val="000000"/>
              </a:solidFill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i="0" dirty="0">
                <a:solidFill>
                  <a:schemeClr val="accent1"/>
                </a:solidFill>
                <a:effectLst/>
              </a:rPr>
              <a:t>(like </a:t>
            </a:r>
            <a:r>
              <a:rPr lang="en-US" sz="1600" i="0" dirty="0" err="1">
                <a:solidFill>
                  <a:schemeClr val="accent1"/>
                </a:solidFill>
                <a:effectLst/>
              </a:rPr>
              <a:t>src</a:t>
            </a:r>
            <a:r>
              <a:rPr lang="en-US" sz="1600" i="0" dirty="0">
                <a:solidFill>
                  <a:schemeClr val="accent1"/>
                </a:solidFill>
                <a:effectLst/>
              </a:rPr>
              <a:t>="image.gif")</a:t>
            </a:r>
          </a:p>
          <a:p>
            <a:pPr marL="0" indent="0" algn="l">
              <a:lnSpc>
                <a:spcPct val="100000"/>
              </a:lnSpc>
              <a:buNone/>
            </a:pPr>
            <a:br>
              <a:rPr lang="en-IN" sz="1600" b="1" dirty="0"/>
            </a:b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Links - Use an Image as a Link</a:t>
            </a:r>
            <a:endParaRPr lang="en-IN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To use an image as a link, put the &lt;</a:t>
            </a:r>
            <a:r>
              <a:rPr lang="en-US" sz="1600" dirty="0" err="1"/>
              <a:t>img</a:t>
            </a:r>
            <a:r>
              <a:rPr lang="en-US" sz="1600" dirty="0"/>
              <a:t>&gt; tag inside the &lt;a&gt; tag:</a:t>
            </a:r>
            <a:endParaRPr lang="en-IN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656F6-3459-1B0B-61A2-07096634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B15-F822-43F6-9E37-54FDD6719C48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55477-A513-6067-7503-32537E0C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A17A3-0C53-2314-D0BB-5B6C7EDD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49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24D7-8186-7530-E5DE-EB3172A6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5. Working with Images: Image tags and attributes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F906-7EC2-B901-A3B2-053771AFF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3" y="23963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insert an image:</a:t>
            </a:r>
            <a:endParaRPr lang="en-US" sz="1600" b="1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effectLst/>
              </a:rPr>
              <a:t>HTML Images Syntax</a:t>
            </a:r>
          </a:p>
          <a:p>
            <a:pPr marL="0" indent="0">
              <a:buNone/>
            </a:pPr>
            <a:r>
              <a:rPr lang="en-US" sz="1600" b="0" dirty="0">
                <a:effectLst/>
              </a:rPr>
              <a:t>The HTML </a:t>
            </a:r>
            <a:r>
              <a:rPr lang="en-US" sz="1600" b="1" dirty="0">
                <a:effectLst/>
              </a:rPr>
              <a:t>&lt;</a:t>
            </a:r>
            <a:r>
              <a:rPr lang="en-US" sz="1600" b="1" dirty="0" err="1">
                <a:effectLst/>
              </a:rPr>
              <a:t>img</a:t>
            </a:r>
            <a:r>
              <a:rPr lang="en-US" sz="1600" b="1" dirty="0">
                <a:effectLst/>
              </a:rPr>
              <a:t>&gt; </a:t>
            </a:r>
            <a:r>
              <a:rPr lang="en-US" sz="1600" b="0" dirty="0">
                <a:effectLst/>
              </a:rPr>
              <a:t>tag is used to embed an image in a web page.</a:t>
            </a:r>
          </a:p>
          <a:p>
            <a:pPr marL="0" indent="0">
              <a:buNone/>
            </a:pPr>
            <a:endParaRPr lang="en-US" sz="5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effectLst/>
              </a:rPr>
              <a:t>Images are not technically inserted into a web page; images are linked to web pages. The &lt;</a:t>
            </a:r>
            <a:r>
              <a:rPr lang="en-US" sz="1600" dirty="0" err="1">
                <a:effectLst/>
              </a:rPr>
              <a:t>img</a:t>
            </a:r>
            <a:r>
              <a:rPr lang="en-US" sz="1600" dirty="0">
                <a:effectLst/>
              </a:rPr>
              <a:t>&gt; tag creates a holding space for the referenced image.</a:t>
            </a:r>
          </a:p>
          <a:p>
            <a:pPr marL="0" indent="0">
              <a:buNone/>
            </a:pPr>
            <a:r>
              <a:rPr lang="en-US" sz="1600" dirty="0">
                <a:effectLst/>
              </a:rPr>
              <a:t>The </a:t>
            </a:r>
            <a:r>
              <a:rPr lang="en-US" sz="1600" b="1" dirty="0">
                <a:effectLst/>
              </a:rPr>
              <a:t>&lt;</a:t>
            </a:r>
            <a:r>
              <a:rPr lang="en-US" sz="1600" b="1" dirty="0" err="1">
                <a:effectLst/>
              </a:rPr>
              <a:t>img</a:t>
            </a:r>
            <a:r>
              <a:rPr lang="en-US" sz="1600" b="1" dirty="0">
                <a:effectLst/>
              </a:rPr>
              <a:t>&gt; </a:t>
            </a:r>
            <a:r>
              <a:rPr lang="en-US" sz="1600" dirty="0">
                <a:effectLst/>
              </a:rPr>
              <a:t>tag is empty, it contains attributes only, and does not have a closing tag.</a:t>
            </a:r>
          </a:p>
          <a:p>
            <a:pPr marL="0" indent="0">
              <a:buNone/>
            </a:pPr>
            <a:r>
              <a:rPr lang="en-US" sz="1600" dirty="0">
                <a:effectLst/>
              </a:rPr>
              <a:t>The &lt;</a:t>
            </a:r>
            <a:r>
              <a:rPr lang="en-US" sz="1600" dirty="0" err="1">
                <a:effectLst/>
              </a:rPr>
              <a:t>img</a:t>
            </a:r>
            <a:r>
              <a:rPr lang="en-US" sz="1600" dirty="0">
                <a:effectLst/>
              </a:rPr>
              <a:t>&gt; tag has two required attributes:</a:t>
            </a:r>
          </a:p>
          <a:p>
            <a:pPr marL="0" indent="0" algn="just">
              <a:buNone/>
            </a:pPr>
            <a:r>
              <a:rPr lang="en-US" sz="1600" b="1" dirty="0" err="1">
                <a:solidFill>
                  <a:srgbClr val="FF0000"/>
                </a:solidFill>
                <a:effectLst/>
              </a:rPr>
              <a:t>src</a:t>
            </a:r>
            <a:r>
              <a:rPr lang="en-US" sz="1600" b="1" dirty="0">
                <a:effectLst/>
              </a:rPr>
              <a:t> </a:t>
            </a:r>
            <a:r>
              <a:rPr lang="en-US" sz="1600" dirty="0">
                <a:effectLst/>
              </a:rPr>
              <a:t>- Specifies the path to the image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  <a:effectLst/>
              </a:rPr>
              <a:t>alt</a:t>
            </a:r>
            <a:r>
              <a:rPr lang="en-US" sz="1600" dirty="0">
                <a:solidFill>
                  <a:srgbClr val="FF0000"/>
                </a:solidFill>
                <a:effectLst/>
              </a:rPr>
              <a:t> </a:t>
            </a:r>
            <a:r>
              <a:rPr lang="en-US" sz="1600" dirty="0">
                <a:effectLst/>
              </a:rPr>
              <a:t>- Specifies an alternate text for the image</a:t>
            </a:r>
            <a:br>
              <a:rPr lang="en-US" sz="5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US" sz="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6EEFF-7031-CCBC-F7E4-BB4E6E6A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A094-16D6-4329-8C36-6F844BB5665D}" type="datetime1">
              <a:rPr lang="en-IN" smtClean="0"/>
              <a:t>28-09-2023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542B4-322B-BBBA-73DD-B1766AFF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F18F1-695A-231B-FDBB-CF5FFE15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56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272F00-98BB-64D2-C107-56B83C54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5. Working with Images: Image tags and attributes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7C91A-0937-5A1B-930B-4A8831BD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481" y="2670403"/>
            <a:ext cx="10515600" cy="329859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Add Image border (with CSS)</a:t>
            </a:r>
          </a:p>
          <a:p>
            <a:pPr>
              <a:lnSpc>
                <a:spcPct val="200000"/>
              </a:lnSpc>
            </a:pP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insert images from another folder</a:t>
            </a:r>
            <a:endParaRPr lang="en-IN" sz="1600" dirty="0"/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F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rom another web site</a:t>
            </a:r>
          </a:p>
          <a:p>
            <a:pPr>
              <a:lnSpc>
                <a:spcPct val="200000"/>
              </a:lnSpc>
            </a:pPr>
            <a:r>
              <a:rPr lang="en-US" sz="18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a hyperlink to an image</a:t>
            </a:r>
            <a:endParaRPr 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lnSpc>
                <a:spcPct val="200000"/>
              </a:lnSpc>
            </a:pPr>
            <a:endParaRPr lang="en-IN" sz="16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4ACF0-5843-7E5D-1436-6438DBE1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9388-6AE4-441F-83C8-30E6A20C9576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560F5-CDEB-9806-9ED4-32510902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54827-8477-FF7B-9521-20B9313C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401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DB77-0428-CE57-B819-117FFD22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F54FC-A0ED-DE11-7FED-401BA41E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unordered HTML list: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Item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ordered HTML list: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First item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Second item</a:t>
            </a:r>
          </a:p>
          <a:p>
            <a:pPr algn="l"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Third item</a:t>
            </a:r>
          </a:p>
          <a:p>
            <a:pPr marL="0" indent="0" algn="l">
              <a:buNone/>
            </a:pPr>
            <a:endParaRPr lang="en-US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IN" sz="3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75BB3-B8C8-3207-1316-9E49A114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32E2-2E7B-4B14-A5BA-270BD1571521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E0153-76A9-2A35-823C-C2048ABE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04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5CCF-1958-A795-F852-35C97F8F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66484A-4E53-62D4-75A4-20F7C61BB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249855"/>
              </p:ext>
            </p:extLst>
          </p:nvPr>
        </p:nvGraphicFramePr>
        <p:xfrm>
          <a:off x="1035699" y="3084071"/>
          <a:ext cx="9694505" cy="2675605"/>
        </p:xfrm>
        <a:graphic>
          <a:graphicData uri="http://schemas.openxmlformats.org/drawingml/2006/table">
            <a:tbl>
              <a:tblPr/>
              <a:tblGrid>
                <a:gridCol w="2239346">
                  <a:extLst>
                    <a:ext uri="{9D8B030D-6E8A-4147-A177-3AD203B41FA5}">
                      <a16:colId xmlns:a16="http://schemas.microsoft.com/office/drawing/2014/main" val="3032019499"/>
                    </a:ext>
                  </a:extLst>
                </a:gridCol>
                <a:gridCol w="7455159">
                  <a:extLst>
                    <a:ext uri="{9D8B030D-6E8A-4147-A177-3AD203B41FA5}">
                      <a16:colId xmlns:a16="http://schemas.microsoft.com/office/drawing/2014/main" val="997254913"/>
                    </a:ext>
                  </a:extLst>
                </a:gridCol>
              </a:tblGrid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Value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b="1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696506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disc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Sets the list item marker to a bullet (default)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865522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circle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Sets the list item marker to a circle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77067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square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Sets the list item marker to a square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819972"/>
                  </a:ext>
                </a:extLst>
              </a:tr>
              <a:tr h="53512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none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not be marked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32384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D2B1B-419C-0DD0-9ECF-A176B3A7B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6F27-80B1-450D-8BA4-462536D3234D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89706-8EE6-E045-DBEB-4DF4FFA9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359507-79BC-1483-9DC8-062383BA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14</a:t>
            </a:fld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B5AF92-D98F-2324-710B-B0596A242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699" y="2632705"/>
            <a:ext cx="8845420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Unordered HTML List - Choose List Item Marker</a:t>
            </a:r>
          </a:p>
        </p:txBody>
      </p:sp>
    </p:spTree>
    <p:extLst>
      <p:ext uri="{BB962C8B-B14F-4D97-AF65-F5344CB8AC3E}">
        <p14:creationId xmlns:p14="http://schemas.microsoft.com/office/powerpoint/2010/main" val="123904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B901A-6EA8-25AE-2852-4DDBDBF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C92B3-3488-2784-68B2-28911BA9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B6A38-59FA-4C75-9222-DAC45661333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97DBA-BB9A-531B-7E20-5FC32624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BA2D1-6807-9DFB-8D6C-DF689DAB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15</a:t>
            </a:fld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373533-DCCA-FC9F-8B82-D2AC784ED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83647"/>
              </p:ext>
            </p:extLst>
          </p:nvPr>
        </p:nvGraphicFramePr>
        <p:xfrm>
          <a:off x="1024053" y="3045051"/>
          <a:ext cx="9601196" cy="2826846"/>
        </p:xfrm>
        <a:graphic>
          <a:graphicData uri="http://schemas.openxmlformats.org/drawingml/2006/table">
            <a:tbl>
              <a:tblPr/>
              <a:tblGrid>
                <a:gridCol w="2958857">
                  <a:extLst>
                    <a:ext uri="{9D8B030D-6E8A-4147-A177-3AD203B41FA5}">
                      <a16:colId xmlns:a16="http://schemas.microsoft.com/office/drawing/2014/main" val="3093199291"/>
                    </a:ext>
                  </a:extLst>
                </a:gridCol>
                <a:gridCol w="6642339">
                  <a:extLst>
                    <a:ext uri="{9D8B030D-6E8A-4147-A177-3AD203B41FA5}">
                      <a16:colId xmlns:a16="http://schemas.microsoft.com/office/drawing/2014/main" val="2236934262"/>
                    </a:ext>
                  </a:extLst>
                </a:gridCol>
              </a:tblGrid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Description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300657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type="1"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numbers (default)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907712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type="A"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uppercase letters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793523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type="a"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lowercase letters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577300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type="I"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The list items will be numbered with uppercase roman numbers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73985"/>
                  </a:ext>
                </a:extLst>
              </a:tr>
              <a:tr h="471141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type="i"</a:t>
                      </a:r>
                    </a:p>
                  </a:txBody>
                  <a:tcPr marL="12192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The list items will be numbered with lowercase roman numbers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147922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E4517E2C-B0C8-66FD-D7DA-E9BE8473C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053" y="2560524"/>
            <a:ext cx="6039638" cy="4359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Ordered HTML List - The Type Attribute</a:t>
            </a:r>
          </a:p>
        </p:txBody>
      </p:sp>
    </p:spTree>
    <p:extLst>
      <p:ext uri="{BB962C8B-B14F-4D97-AF65-F5344CB8AC3E}">
        <p14:creationId xmlns:p14="http://schemas.microsoft.com/office/powerpoint/2010/main" val="397794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9D2178-22F6-9331-2E76-791FC898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6. Lists: Ordered and unordered lists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2719B-1E0E-DA25-61C1-50364DF7D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773" y="2698620"/>
            <a:ext cx="9304174" cy="285775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Nested HTML Lists (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 inside list)</a:t>
            </a:r>
            <a:endParaRPr lang="en-US" sz="18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Ordered </a:t>
            </a:r>
          </a:p>
          <a:p>
            <a:r>
              <a:rPr lang="en-US" sz="180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Unordered</a:t>
            </a:r>
          </a:p>
          <a:p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Horizontal List (with CSS</a:t>
            </a:r>
            <a:r>
              <a:rPr lang="en-US" sz="1800" b="1" dirty="0">
                <a:solidFill>
                  <a:srgbClr val="000000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19227A-38A7-B548-5EDC-534F6FE5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2ABFD-7F92-4269-9CE2-439A2AAB489F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E776-4A2C-87EC-3FF3-A6286D92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FB344-0234-0675-BDA3-952FE9FE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244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60D7-021A-0C38-1FAF-EE2ED334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7. Tables: Creating tables and formatting data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2059B-DD0C-2DCC-5C52-B4A61B9EE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HTML Table</a:t>
            </a:r>
            <a:endParaRPr lang="en-IN" sz="1800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right-align a table (with CSS)</a:t>
            </a:r>
            <a:endParaRPr lang="en-US" sz="18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background-color to a table (with CSS)</a:t>
            </a:r>
          </a:p>
          <a:p>
            <a:r>
              <a:rPr lang="en-US" sz="20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add padding to a table (with CSS)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set table width (with CSS)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How to define table cells that span more than one row or one column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sz="20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IN" sz="1800" dirty="0"/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6FC8-9939-C264-FACD-B750747A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4DF2-A776-40C9-92DA-1743D20898F1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B1E00-69B5-DE26-6B62-A9D20373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B9DFE-5316-3387-90B3-7AAC04AE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3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129FC0E-965B-E415-F973-A879CBFB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8. Forms: Form elements and input types</a:t>
            </a:r>
            <a:endParaRPr lang="en-IN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077AF-16DF-F220-A2F5-58811E8B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7611-B585-185C-DCC6-FBC9D6C4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395D3-C66D-F716-1336-8F51C7A53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18</a:t>
            </a:fld>
            <a:endParaRPr lang="en-I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9DFD0D7-DB7E-E41E-B87F-D82029F44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6" y="2169513"/>
            <a:ext cx="10182812" cy="3829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3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&lt;input&gt;</a:t>
            </a: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&lt;label&gt; and </a:t>
            </a:r>
            <a:r>
              <a:rPr kumimoji="0" lang="en-US" altLang="en-US" i="0" u="sng" strike="noStrike" cap="none" normalizeH="0" baseline="0" dirty="0">
                <a:ln>
                  <a:noFill/>
                </a:ln>
                <a:effectLst/>
              </a:rPr>
              <a:t>for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attribute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&lt;select&gt; and &lt;option&gt;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textarea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&lt;button&gt;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&lt;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effectLst/>
              </a:rPr>
              <a:t>fieldset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&gt; and &lt;legend&gt;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type="button"&gt;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type="checkbox"&gt;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</a:t>
            </a:r>
            <a:r>
              <a:rPr lang="en-IN" sz="1800" dirty="0" err="1"/>
              <a:t>color</a:t>
            </a:r>
            <a:r>
              <a:rPr lang="en-IN" sz="1800" dirty="0"/>
              <a:t>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type="date"&gt;</a:t>
            </a:r>
            <a:endParaRPr lang="en-IN" dirty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type="email"&gt;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type="file"&gt;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type="hidden"&gt;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type="image"&gt;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type="month"&gt;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&lt;input type="number"&gt;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type="password"&gt;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type="radio"&gt;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type="range"&gt;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type="reset"&gt;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type="search"&gt;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type="submit"&gt;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type="text"&gt;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type="time"&gt;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800" dirty="0"/>
              <a:t>&lt;input type="week"&gt;</a:t>
            </a:r>
          </a:p>
          <a:p>
            <a:pPr marL="0" indent="0">
              <a:lnSpc>
                <a:spcPct val="15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0433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3FFF-A054-BAB5-A8CD-278C3ECD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78E50E-6139-CB4B-BB59-AA765706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100" b="1" dirty="0">
                <a:solidFill>
                  <a:srgbClr val="1B1B1B"/>
                </a:solidFill>
                <a:latin typeface="Inter"/>
                <a:hlinkClick r:id="rId2"/>
              </a:rPr>
              <a:t>F</a:t>
            </a:r>
            <a:r>
              <a:rPr lang="en-US" sz="3100" b="1" i="0" u="none" strike="noStrike" dirty="0">
                <a:solidFill>
                  <a:srgbClr val="1B1B1B"/>
                </a:solidFill>
                <a:effectLst/>
                <a:latin typeface="Inter"/>
                <a:hlinkClick r:id="rId2"/>
              </a:rPr>
              <a:t>orm validation?</a:t>
            </a:r>
            <a:endParaRPr lang="en-US" sz="3100" b="1" i="0" dirty="0">
              <a:solidFill>
                <a:srgbClr val="1B1B1B"/>
              </a:solidFill>
              <a:effectLst/>
              <a:latin typeface="Inter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"This field is required" (You can't leave this field blank).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"Please enter your phone number in the format xxx-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Inter"/>
              </a:rPr>
              <a:t>xxxx</a:t>
            </a: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 (A specific data format is required for it to be considered valid).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"Please enter a valid email address" (the data you entered is not in the right format).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  <a:latin typeface="Inter"/>
              </a:rPr>
              <a:t>"Your password needs to be between 8 and 30 characters long and contain one uppercase letter, one symbol, and a number." (A very specific data format is required for your data).</a:t>
            </a:r>
          </a:p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8CBE2-525F-1FDA-48DC-BA28AD6D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19F7C-004F-2C43-8399-95A74B55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33B3C-1502-F498-F3E3-B8A0FF168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89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9F01-FFC7-1A7E-04D8-E100FF4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1. Introduction to HTML: Tags, elements, and structure</a:t>
            </a:r>
            <a:endParaRPr lang="en-IN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79C24-E8DA-B24F-3691-9AB9B816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stands for Hyper Text Markup Language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is the standard markup language for creating Web pages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describes the structure of a Web page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consists of a series of elements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tell the browser how to display the content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elements label pieces of content such as "this is a heading", "this is a paragraph", "this is a link", etc.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A7F3A-9FB4-9C6D-596D-C5A8D08A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E6F0-9B0D-4316-961F-B701BB1F4D8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3A88-F040-A7F2-13A4-16C2160A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6BAE5-F2D9-F5EF-48AA-F3240F948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74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067483-7569-6EAB-4A6F-D583A916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98CB-CBC7-E179-FE1B-A49EB876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4000" b="1" i="0" dirty="0">
                <a:solidFill>
                  <a:schemeClr val="accent1"/>
                </a:solidFill>
                <a:effectLst/>
                <a:latin typeface="Inter"/>
              </a:rPr>
              <a:t>Why we need to validate a form:</a:t>
            </a:r>
          </a:p>
          <a:p>
            <a:pPr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1B1B1B"/>
                </a:solidFill>
                <a:effectLst/>
                <a:latin typeface="Inter"/>
              </a:rPr>
              <a:t>We want to get the right data, in the right format.</a:t>
            </a:r>
            <a:r>
              <a:rPr lang="en-US" sz="3200" b="0" i="0" dirty="0">
                <a:solidFill>
                  <a:srgbClr val="1B1B1B"/>
                </a:solidFill>
                <a:effectLst/>
                <a:latin typeface="Inter"/>
              </a:rPr>
              <a:t>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6F612-E9F0-3829-B5EA-E4A86B3B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AEA06-FBB7-5B29-81EE-BD6B7F25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974FB-473D-89B5-977C-F9513F83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68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49C6C7A-ACC0-D380-45F1-EF01F61D5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9. Form Validation: Client-side form validation</a:t>
            </a:r>
            <a:endParaRPr lang="en-IN" sz="8000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3BBC55-9CB6-AF48-564F-FF220B62C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5800" b="1" i="0" dirty="0">
                <a:solidFill>
                  <a:srgbClr val="1B1B1B"/>
                </a:solidFill>
                <a:effectLst/>
                <a:latin typeface="Inter"/>
              </a:rPr>
              <a:t>Built-in form validation</a:t>
            </a:r>
            <a:r>
              <a:rPr lang="en-US" sz="5800" b="0" i="0" dirty="0">
                <a:solidFill>
                  <a:srgbClr val="1B1B1B"/>
                </a:solidFill>
                <a:effectLst/>
                <a:latin typeface="Inter"/>
              </a:rPr>
              <a:t> 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r</a:t>
            </a:r>
            <a:r>
              <a:rPr lang="en-US" sz="4600" b="1" i="0" dirty="0">
                <a:solidFill>
                  <a:srgbClr val="0070C0"/>
                </a:solidFill>
                <a:effectLst/>
                <a:latin typeface="Inter"/>
              </a:rPr>
              <a:t>equired</a:t>
            </a:r>
            <a:r>
              <a:rPr lang="en-US" sz="4600" b="0" i="0" dirty="0">
                <a:solidFill>
                  <a:srgbClr val="1B1B1B"/>
                </a:solidFill>
                <a:effectLst/>
                <a:latin typeface="Inter"/>
              </a:rPr>
              <a:t> attribute   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type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 attribute</a:t>
            </a:r>
          </a:p>
          <a:p>
            <a:pPr algn="just">
              <a:lnSpc>
                <a:spcPct val="160000"/>
              </a:lnSpc>
            </a:pPr>
            <a:r>
              <a:rPr lang="en-US" sz="4600" b="1" i="0" dirty="0">
                <a:solidFill>
                  <a:srgbClr val="0070C0"/>
                </a:solidFill>
                <a:effectLst/>
                <a:latin typeface="Inter"/>
              </a:rPr>
              <a:t>pattern</a:t>
            </a:r>
            <a:r>
              <a:rPr lang="en-US" sz="4600" b="0" i="0" dirty="0">
                <a:solidFill>
                  <a:srgbClr val="1B1B1B"/>
                </a:solidFill>
                <a:effectLst/>
                <a:latin typeface="Inter"/>
              </a:rPr>
              <a:t> attribute</a:t>
            </a:r>
          </a:p>
          <a:p>
            <a:pPr algn="just">
              <a:lnSpc>
                <a:spcPct val="160000"/>
              </a:lnSpc>
            </a:pPr>
            <a:r>
              <a:rPr lang="en-US" sz="4600" b="1" dirty="0">
                <a:solidFill>
                  <a:srgbClr val="0070C0"/>
                </a:solidFill>
                <a:latin typeface="Inter"/>
              </a:rPr>
              <a:t>min, max 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attribute</a:t>
            </a:r>
          </a:p>
          <a:p>
            <a:pPr algn="just">
              <a:lnSpc>
                <a:spcPct val="160000"/>
              </a:lnSpc>
            </a:pPr>
            <a:r>
              <a:rPr lang="en-US" sz="4600" b="1" dirty="0" err="1">
                <a:solidFill>
                  <a:srgbClr val="0070C0"/>
                </a:solidFill>
                <a:latin typeface="Inter"/>
              </a:rPr>
              <a:t>minlength</a:t>
            </a:r>
            <a:r>
              <a:rPr lang="en-US" sz="4600" b="1" dirty="0">
                <a:solidFill>
                  <a:srgbClr val="0070C0"/>
                </a:solidFill>
                <a:latin typeface="Inter"/>
              </a:rPr>
              <a:t>, </a:t>
            </a:r>
            <a:r>
              <a:rPr lang="en-US" sz="4600" b="1" dirty="0" err="1">
                <a:solidFill>
                  <a:srgbClr val="0070C0"/>
                </a:solidFill>
                <a:latin typeface="Inter"/>
              </a:rPr>
              <a:t>maxlength</a:t>
            </a:r>
            <a:r>
              <a:rPr lang="en-US" sz="4600" b="1" dirty="0">
                <a:solidFill>
                  <a:srgbClr val="0070C0"/>
                </a:solidFill>
                <a:latin typeface="Inter"/>
              </a:rPr>
              <a:t> </a:t>
            </a:r>
            <a:r>
              <a:rPr lang="en-US" sz="4600" dirty="0">
                <a:solidFill>
                  <a:srgbClr val="1B1B1B"/>
                </a:solidFill>
                <a:latin typeface="Inter"/>
              </a:rPr>
              <a:t>attribute</a:t>
            </a:r>
            <a:endParaRPr lang="en-US" sz="4600" b="0" i="0" dirty="0">
              <a:solidFill>
                <a:srgbClr val="1B1B1B"/>
              </a:solidFill>
              <a:effectLst/>
              <a:latin typeface="Inter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AE85-3532-E3E4-3916-53B1994E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00FCE-D350-D2AD-9006-41B2726A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5570D-F659-A798-55F1-7C834277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13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200A-1E2E-F670-9EE6-150AC058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10. Multimedia: Audio and video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2AD5-F322-95A5-FA36-21789757E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&lt;video&gt; in a webpage</a:t>
            </a:r>
          </a:p>
          <a:p>
            <a:pPr marL="0" indent="0">
              <a:buNone/>
            </a:pP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"video/mov_bbb.mp4"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"video/mp4"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video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&lt;audio&gt; in a webpage</a:t>
            </a:r>
            <a:endParaRPr lang="en-IN" dirty="0"/>
          </a:p>
          <a:p>
            <a:pPr marL="0" indent="0">
              <a:buNone/>
            </a:pP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controls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"audio/horse.mp3"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"audio/mp3"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0" dirty="0">
                <a:effectLst/>
                <a:latin typeface="Consolas" panose="020B0609020204030204" pitchFamily="49" charset="0"/>
              </a:rPr>
              <a:t>Insert &lt;</a:t>
            </a:r>
            <a:r>
              <a:rPr lang="en-IN" b="0" dirty="0" err="1">
                <a:effectLst/>
                <a:latin typeface="Consolas" panose="020B0609020204030204" pitchFamily="49" charset="0"/>
              </a:rPr>
              <a:t>iframe</a:t>
            </a:r>
            <a:r>
              <a:rPr lang="en-IN" b="0" dirty="0">
                <a:effectLst/>
                <a:latin typeface="Consolas" panose="020B0609020204030204" pitchFamily="49" charset="0"/>
              </a:rPr>
              <a:t>&gt; in a webpage</a:t>
            </a:r>
            <a:endParaRPr lang="en-IN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"500“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"https://www.youtube.com/embed/tgbNymZ7vqY"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iframe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B367-39EF-EB84-6502-3CD089AC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24790-5197-280C-A1FE-20928D22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CD50-CFEC-1498-7F89-832DA4E5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77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A79C3-53CC-FCD2-8732-954F47B9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744D-464B-45ED-97A7-546CEEFC2500}" type="datetime1">
              <a:rPr lang="en-IN" sz="2000" smtClean="0"/>
              <a:t>28-09-2023</a:t>
            </a:fld>
            <a:endParaRPr lang="en-IN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D60AF-EC8B-7FB2-6B0F-4C95D2FA0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5127" y="6356350"/>
            <a:ext cx="6484775" cy="365125"/>
          </a:xfrm>
        </p:spPr>
        <p:txBody>
          <a:bodyPr/>
          <a:lstStyle/>
          <a:p>
            <a:r>
              <a:rPr lang="en-US" sz="2000" dirty="0"/>
              <a:t>Campus Recruitment Training (HTML, CSS, </a:t>
            </a:r>
            <a:r>
              <a:rPr lang="en-US" sz="2000" dirty="0" err="1"/>
              <a:t>Javascript</a:t>
            </a:r>
            <a:r>
              <a:rPr lang="en-US" sz="2000" dirty="0"/>
              <a:t>)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9C508-4E10-3FE0-59C1-1E20EAD9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z="2000" smtClean="0"/>
              <a:t>23</a:t>
            </a:fld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45FE6-FE34-6FCF-1A54-47B8A1B0C7E1}"/>
              </a:ext>
            </a:extLst>
          </p:cNvPr>
          <p:cNvSpPr txBox="1"/>
          <p:nvPr/>
        </p:nvSpPr>
        <p:spPr>
          <a:xfrm>
            <a:off x="2080726" y="2692770"/>
            <a:ext cx="8313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rgbClr val="0070C0"/>
                </a:solidFill>
              </a:rPr>
              <a:t>Cascading Style Sheets (CSS)</a:t>
            </a:r>
            <a:endParaRPr lang="en-IN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24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3F71-2F91-345D-BCAA-B7FF9F8C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032B8-1054-7A5C-A59D-73F25D0C4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44620"/>
            <a:ext cx="9873342" cy="3524380"/>
          </a:xfrm>
        </p:spPr>
        <p:txBody>
          <a:bodyPr>
            <a:normAutofit fontScale="92500"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200" b="1" i="0" dirty="0">
                <a:solidFill>
                  <a:srgbClr val="000000"/>
                </a:solidFill>
                <a:effectLst/>
              </a:rPr>
              <a:t>What is CSS?</a:t>
            </a:r>
          </a:p>
          <a:p>
            <a:pPr algn="l">
              <a:lnSpc>
                <a:spcPct val="120000"/>
              </a:lnSpc>
            </a:pPr>
            <a:r>
              <a:rPr lang="en-US" sz="2300" b="0" i="0" dirty="0">
                <a:solidFill>
                  <a:srgbClr val="000000"/>
                </a:solidFill>
                <a:effectLst/>
              </a:rPr>
              <a:t>CSS stands for Cascading Style Sheets.</a:t>
            </a:r>
          </a:p>
          <a:p>
            <a:pPr>
              <a:lnSpc>
                <a:spcPct val="120000"/>
              </a:lnSpc>
            </a:pPr>
            <a:r>
              <a:rPr lang="en-US" sz="2300" b="0" i="0" dirty="0">
                <a:solidFill>
                  <a:srgbClr val="000000"/>
                </a:solidFill>
                <a:effectLst/>
              </a:rPr>
              <a:t>Cascading Style Sheets (CSS) is used to format the layout of a webpage.</a:t>
            </a:r>
          </a:p>
          <a:p>
            <a:pPr algn="l">
              <a:lnSpc>
                <a:spcPct val="120000"/>
              </a:lnSpc>
            </a:pPr>
            <a:r>
              <a:rPr lang="en-US" sz="2300" b="0" i="0" dirty="0">
                <a:solidFill>
                  <a:srgbClr val="000000"/>
                </a:solidFill>
                <a:effectLst/>
              </a:rPr>
              <a:t>CSS saves a lot of work. It can control the layout of multiple web pages all at once.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US" sz="1400" b="1" dirty="0"/>
            </a:br>
            <a:r>
              <a:rPr lang="en-US" sz="2200" b="1" dirty="0"/>
              <a:t>CSS can be added to HTML documents in 3 ways: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100" b="1" dirty="0"/>
              <a:t>(1) Inline 				(2) Internal</a:t>
            </a:r>
            <a:r>
              <a:rPr lang="en-US" sz="2100" dirty="0"/>
              <a:t> 					</a:t>
            </a:r>
            <a:r>
              <a:rPr lang="en-US" sz="2100" b="1" dirty="0"/>
              <a:t>(3)</a:t>
            </a:r>
            <a:r>
              <a:rPr lang="en-US" sz="2100" dirty="0"/>
              <a:t> </a:t>
            </a:r>
            <a:r>
              <a:rPr lang="en-US" sz="2100" b="1" dirty="0"/>
              <a:t>External</a:t>
            </a:r>
            <a:endParaRPr lang="en-IN" sz="2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EECAE-CC63-A505-80A1-8A70FB1E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057D5-D482-6215-9EC3-18FBB1F9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6BD5C-B154-4EFC-8C2C-D9903BC0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936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F209-806F-51FB-B65F-217684B0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Syntax</a:t>
            </a:r>
            <a:endParaRPr lang="en-IN" sz="8000" b="1" dirty="0">
              <a:solidFill>
                <a:srgbClr val="0070C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977A59-A0B2-8267-BC79-8145BDDD3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378" t="30308" r="42803" b="42674"/>
          <a:stretch/>
        </p:blipFill>
        <p:spPr>
          <a:xfrm>
            <a:off x="1295401" y="2509935"/>
            <a:ext cx="9601197" cy="32044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C7625-983E-7947-91F6-DFA3BC1A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725EE-8C9B-EAEE-752B-14C05EDB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8B1D-C00C-4614-0DAB-13549834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957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ACB71FF-EE25-8795-7C3E-669FB524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532D1-4678-64F4-E74A-0C35AF399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175" y="2491273"/>
            <a:ext cx="10274560" cy="338459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b="1" dirty="0"/>
              <a:t>Simple selectors (select elements based on name, id, class)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IN" b="1" dirty="0"/>
              <a:t>Based on name</a:t>
            </a:r>
          </a:p>
          <a:p>
            <a:pPr marL="0" indent="0">
              <a:buNone/>
            </a:pPr>
            <a:endParaRPr lang="en-I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 dirty="0"/>
              <a:t>Based on id </a:t>
            </a:r>
          </a:p>
          <a:p>
            <a:pPr marL="0" indent="0">
              <a:buNone/>
            </a:pPr>
            <a:endParaRPr lang="en-I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b="1" dirty="0">
                <a:solidFill>
                  <a:srgbClr val="000000"/>
                </a:solidFill>
              </a:rPr>
              <a:t>Based on class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5958E-5BF5-769D-4EBD-6DC0CEF80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5AD75-DB76-20F1-0282-7C239581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6CEBA-7C71-C728-722C-C8170814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36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F51C814-2414-8D04-6A8F-ABCC1F75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83942-C622-7B31-4FCB-12E4158C1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dirty="0"/>
              <a:t>2. Combinator selectors 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descendant selector (space):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IN" sz="23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 p 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23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3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sz="34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child selector (&gt;):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		</a:t>
            </a:r>
            <a:r>
              <a:rPr lang="en-IN" sz="23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 &gt; p 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23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3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sz="26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adjacent sibling selector (+):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IN" sz="23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 + p 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23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3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endParaRPr lang="en-US" sz="16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general sibling selector (~):</a:t>
            </a:r>
            <a:r>
              <a:rPr lang="en-US" sz="16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IN" sz="23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 ~ p 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3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</a:t>
            </a:r>
            <a:r>
              <a:rPr lang="en-IN" sz="23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3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IN" sz="23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  <a:r>
              <a:rPr lang="en-IN" sz="17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endParaRPr lang="en-US" sz="22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4D15F-0AEA-2085-9F5C-3CE9D95D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D0F9-3DEC-C694-A516-36C77816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BDFD0-8D5E-CCA2-6D20-3BCCF6DA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276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0C3A-E935-24AA-D50D-7CC4AC40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AE0CD-9D99-21A5-A897-9154F4B3D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72612"/>
            <a:ext cx="9601196" cy="3496388"/>
          </a:xfrm>
        </p:spPr>
        <p:txBody>
          <a:bodyPr numCol="1"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b="1" dirty="0"/>
              <a:t>3. Pseudo-class selectors</a:t>
            </a:r>
          </a:p>
          <a:p>
            <a:pPr marL="0" indent="0">
              <a:buNone/>
            </a:pPr>
            <a:endParaRPr lang="en-IN" sz="26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IN" sz="5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Anchor Pseudo-classes</a:t>
            </a:r>
          </a:p>
          <a:p>
            <a:pPr marL="0" indent="0">
              <a:buNone/>
            </a:pPr>
            <a:r>
              <a:rPr lang="en-IN" sz="5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			a:hover 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b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			    </a:t>
            </a:r>
            <a:r>
              <a:rPr lang="en-IN" sz="5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5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#FF00FF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sz="5600" b="0" i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5600" dirty="0">
                <a:solidFill>
                  <a:srgbClr val="FF0000"/>
                </a:solidFill>
                <a:latin typeface="Consolas" panose="020B0609020204030204" pitchFamily="49" charset="0"/>
              </a:rPr>
              <a:t>	</a:t>
            </a:r>
            <a: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N" sz="5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5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Hover on &lt;div&gt;</a:t>
            </a:r>
          </a:p>
          <a:p>
            <a:pPr marL="0" indent="0">
              <a:buNone/>
            </a:pPr>
            <a:r>
              <a:rPr lang="en-IN" sz="5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IN" sz="5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IN" sz="5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b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			    background-</a:t>
            </a:r>
            <a:r>
              <a:rPr lang="en-IN" sz="56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5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blue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56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IN" sz="5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5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9AE5F-E4C5-7687-C728-8F5C1ADC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9AE99-1976-C877-26C2-1010597D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1C9EF-C61A-0748-8008-A9DBC699F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41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33DCD91-1209-845E-27F6-3F8982FB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CE6C-E43B-EE4B-B285-12B72404F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b="1" dirty="0"/>
              <a:t>4</a:t>
            </a:r>
            <a:r>
              <a:rPr lang="en-US" dirty="0"/>
              <a:t>. </a:t>
            </a:r>
            <a:r>
              <a:rPr lang="en-US" b="1" dirty="0"/>
              <a:t>Pseudo-elements selectors </a:t>
            </a:r>
          </a:p>
          <a:p>
            <a:pPr marL="0" indent="0">
              <a:lnSpc>
                <a:spcPct val="160000"/>
              </a:lnSpc>
              <a:buNone/>
            </a:pPr>
            <a:endParaRPr lang="en-IN" sz="11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IN" sz="17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::first-line Pseudo-element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p::first-line 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			color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#ff0000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	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		</a:t>
            </a: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font-variant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small-caps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60000"/>
              </a:lnSpc>
              <a:buNone/>
            </a:pP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sz="1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sz="1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IN" sz="11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      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IN" sz="17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::first-letter Pseudo-element</a:t>
            </a:r>
            <a:endParaRPr lang="en-IN" sz="13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sz="1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7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p::first-letter 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			    color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#ff0000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		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7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xx-large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7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9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37432-5866-FDFE-4AE3-57C42BB9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A303C-7BA8-D786-ADC3-ADE9E062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7F2CE-4A4B-0823-C505-7EAD4D39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86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269E-A64B-AC19-64FB-0CD2ECAE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1. Introduction to HTML: Tags, elements, and structure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17BC2-5D16-2C43-A887-EFB84A589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 Simple HTML Document (Home Page)</a:t>
            </a:r>
            <a:endParaRPr lang="en-US" sz="20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 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Heading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8F14E-A404-F25F-9DD8-23731E4E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C54E-6FF7-44ED-A857-9CFE625E9370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B8D3C-E148-4431-3E9C-D9AD81E8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1BAC7-D1DE-E9CF-6675-A51B3FA2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53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48D2-5460-B299-658B-E3CD73B7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selectors</a:t>
            </a:r>
            <a:endParaRPr lang="en-IN" sz="8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7536D-21CE-74D1-808B-EFCB7AAE1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b="1" dirty="0"/>
              <a:t>5. Attribute selectors</a:t>
            </a:r>
          </a:p>
          <a:p>
            <a:pPr marL="0" indent="0">
              <a:buNone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Styling Forms</a:t>
            </a:r>
            <a:endParaRPr lang="en-IN" sz="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914400" lvl="2" indent="0">
              <a:lnSpc>
                <a:spcPct val="170000"/>
              </a:lnSpc>
              <a:spcBef>
                <a:spcPts val="600"/>
              </a:spcBef>
              <a:buNone/>
            </a:pP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input[type="text"] 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width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150px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display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block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margin-bottom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10px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 background-</a:t>
            </a:r>
            <a:r>
              <a:rPr lang="en-IN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yellow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sz="1200" dirty="0"/>
            </a:br>
            <a:br>
              <a:rPr lang="en-IN" sz="1200" dirty="0"/>
            </a:br>
            <a:endParaRPr lang="en-IN" sz="1200" dirty="0"/>
          </a:p>
          <a:p>
            <a:pPr marL="914400" lvl="2" indent="0">
              <a:lnSpc>
                <a:spcPct val="170000"/>
              </a:lnSpc>
              <a:spcBef>
                <a:spcPts val="600"/>
              </a:spcBef>
              <a:buNone/>
            </a:pPr>
            <a:endParaRPr lang="en-IN" sz="1400" b="0" i="0" dirty="0">
              <a:solidFill>
                <a:srgbClr val="A52A2A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lnSpc>
                <a:spcPct val="170000"/>
              </a:lnSpc>
              <a:spcBef>
                <a:spcPts val="600"/>
              </a:spcBef>
              <a:buNone/>
            </a:pPr>
            <a:r>
              <a:rPr lang="en-IN" sz="1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input[type="button"] 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width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120px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margin-left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35px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display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1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block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400" b="1" dirty="0"/>
          </a:p>
          <a:p>
            <a:pPr marL="0" indent="0">
              <a:buNone/>
            </a:pPr>
            <a:endParaRPr lang="en-IN" sz="7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D6E2C-86E2-29C3-2165-A95D5614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CADFD-F4B1-B3AD-67FC-FEF3D424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7B2DC-609E-E791-B23F-AC10EC3E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699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0BF8-EFB1-6D8B-F9CC-5678838D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11. Introduction to CSS: </a:t>
            </a:r>
            <a:r>
              <a:rPr lang="en-IN" sz="3600" b="1" kern="0" dirty="0">
                <a:solidFill>
                  <a:srgbClr val="0070C0"/>
                </a:solidFill>
                <a:latin typeface="Arial" panose="020B0604020202020204" pitchFamily="34" charset="0"/>
              </a:rPr>
              <a:t>CSS 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15696-B714-F80E-41C7-DEA5D578D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CSS Comments</a:t>
            </a:r>
            <a:endParaRPr lang="en-US" dirty="0"/>
          </a:p>
          <a:p>
            <a:r>
              <a:rPr lang="en-US" dirty="0"/>
              <a:t>Comments are used to explain the code, and may help when you edit the source code at a later date.</a:t>
            </a:r>
          </a:p>
          <a:p>
            <a:r>
              <a:rPr lang="en-US" dirty="0"/>
              <a:t>Comments are ignored by browsers.</a:t>
            </a:r>
          </a:p>
          <a:p>
            <a:r>
              <a:rPr lang="en-US" dirty="0"/>
              <a:t>A CSS comment is placed inside the &lt;style&gt; element, and starts with /* and ends with */: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00D5A-EBB5-BAE2-FFBB-5FAFF513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BE383-7932-A7A4-A658-45C71ABE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853FA-E2CE-B9EE-14E7-B56FD94A7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959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67BE-AA46-9CE1-994D-BF62CFCF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sz="2800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Margin, padding, and border</a:t>
            </a:r>
            <a:endParaRPr lang="en-IN" sz="7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F049-A0EF-090E-3D06-233A77B5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CSS Box Model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F5C55-7774-9136-E1BC-F11EEF67F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5FE61-7E99-C1AF-4ABB-C2B74C249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24442-38A8-EA08-0119-FB4FF10E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32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3A703-6F3B-C4B7-5EAF-5EB3A47CE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1" t="31837" r="17882" b="19768"/>
          <a:stretch/>
        </p:blipFill>
        <p:spPr>
          <a:xfrm>
            <a:off x="2537926" y="3073497"/>
            <a:ext cx="6382139" cy="28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43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E40E-624F-8832-4D3E-5C2373CE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b="1" kern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border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0DB9-A1C5-0925-2E6D-C2666888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463F2-C132-7CB7-7319-71009B94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940A-1BA6-D9EC-5F24-8EFBE8E2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33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F5FD70-D306-CD19-9165-BACB7EB9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429011"/>
            <a:ext cx="9668068" cy="34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6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7087-183E-274A-AD75-6F6C5F8F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27EF-0138-6187-4EFA-AA1F0D4FC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B93F8-E31F-A68B-84E2-635B5E8D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267AB-6F84-C1B0-AF89-73FAFFA3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63682-1E5E-40F5-47CE-EA8EDB31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984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9E364-9861-C74B-4B8A-9F2E97E2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05426-FC85-6A54-9FCE-1854D96C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C6281-7622-1151-82EA-C6B2F21D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35</a:t>
            </a:fld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F5AD37-E4CA-FA66-D1C8-26FB8342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663"/>
            <a:ext cx="9601200" cy="1303337"/>
          </a:xfrm>
        </p:spPr>
        <p:txBody>
          <a:bodyPr>
            <a:noAutofit/>
          </a:bodyPr>
          <a:lstStyle/>
          <a:p>
            <a:r>
              <a:rPr lang="en-IN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b="1" kern="0" dirty="0">
                <a:solidFill>
                  <a:srgbClr val="FF0000"/>
                </a:solidFill>
                <a:latin typeface="Arial" panose="020B0604020202020204" pitchFamily="34" charset="0"/>
              </a:rPr>
              <a:t>CSS Outline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8E44C7D-325F-82A1-9BAE-2EDF442D4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79" t="41549" r="19298" b="41251"/>
          <a:stretch/>
        </p:blipFill>
        <p:spPr>
          <a:xfrm>
            <a:off x="1109566" y="2987950"/>
            <a:ext cx="9972868" cy="2279099"/>
          </a:xfrm>
        </p:spPr>
      </p:pic>
    </p:spTree>
    <p:extLst>
      <p:ext uri="{BB962C8B-B14F-4D97-AF65-F5344CB8AC3E}">
        <p14:creationId xmlns:p14="http://schemas.microsoft.com/office/powerpoint/2010/main" val="1225580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2266-D142-648C-5176-5D830A46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b="1" kern="0" dirty="0">
                <a:solidFill>
                  <a:srgbClr val="FF0000"/>
                </a:solidFill>
                <a:latin typeface="Arial" panose="020B0604020202020204" pitchFamily="34" charset="0"/>
              </a:rPr>
              <a:t>CSS Outline Width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92A7F6-4CDF-285B-81D7-F5F49E03E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31" t="28961" r="18546" b="42796"/>
          <a:stretch/>
        </p:blipFill>
        <p:spPr>
          <a:xfrm>
            <a:off x="970384" y="2575249"/>
            <a:ext cx="10282333" cy="330061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31391-918C-4B68-E913-BF2FDFAC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DCAE-2CF4-F811-3C2D-9EEC7BEE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D0050-8100-7751-FA82-4C9FA579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59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36FA-56F7-B4AD-462F-1B2E7E8F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b="1" kern="0" dirty="0">
                <a:solidFill>
                  <a:srgbClr val="FF0000"/>
                </a:solidFill>
                <a:latin typeface="Arial" panose="020B0604020202020204" pitchFamily="34" charset="0"/>
              </a:rPr>
              <a:t>CSS Outline </a:t>
            </a:r>
            <a:r>
              <a:rPr lang="en-IN" b="1" kern="0" dirty="0" err="1">
                <a:solidFill>
                  <a:srgbClr val="FF0000"/>
                </a:solidFill>
                <a:latin typeface="Arial" panose="020B0604020202020204" pitchFamily="34" charset="0"/>
              </a:rPr>
              <a:t>Color</a:t>
            </a:r>
            <a:endParaRPr lang="en-IN" b="1" kern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40FB69-0366-9A66-0C23-272DB6C32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3" t="43765" r="6234" b="30284"/>
          <a:stretch/>
        </p:blipFill>
        <p:spPr>
          <a:xfrm>
            <a:off x="1156996" y="2681341"/>
            <a:ext cx="10133045" cy="30673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43BAB-0B3E-D880-B171-D5DDFD8D0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A0213-BAFE-A69F-1BF0-BAD63CF9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3449-2796-80C7-F465-5DC1CD3E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662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73A9-500C-50E7-33D0-092C1066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kern="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12. CSS Box Model: </a:t>
            </a:r>
            <a:r>
              <a:rPr lang="en-IN" sz="4000" b="1" kern="0" dirty="0">
                <a:solidFill>
                  <a:srgbClr val="FF0000"/>
                </a:solidFill>
                <a:latin typeface="Arial" panose="020B0604020202020204" pitchFamily="34" charset="0"/>
              </a:rPr>
              <a:t>CSS Outline Offset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813DE7-1060-4B5C-BD15-FB29B1A97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957" t="48360" r="19960" b="44106"/>
          <a:stretch/>
        </p:blipFill>
        <p:spPr>
          <a:xfrm>
            <a:off x="991377" y="3237722"/>
            <a:ext cx="10209245" cy="15302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CAE4-D0EA-A602-7C65-58E449A5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3A47B-7C97-D58A-51F5-6085CCB6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50848-6514-CEFB-AB1A-C51BD648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196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B2D7-B0AD-EB11-46C8-E92D8857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400" b="1" kern="0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Color Names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E467BB-62C6-B482-2439-871630DB4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6" t="24159" r="17782" b="39282"/>
          <a:stretch/>
        </p:blipFill>
        <p:spPr>
          <a:xfrm>
            <a:off x="1194319" y="2705877"/>
            <a:ext cx="10030408" cy="28365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A31B-F217-6D5B-5C49-9742DE06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9BC9F-7DAA-B897-E651-3BB9BE1B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F015-8AF0-0F8F-C2C6-25D33460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91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229D-AED4-8DB4-9F31-E842321B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kern="0" dirty="0">
                <a:solidFill>
                  <a:srgbClr val="222222"/>
                </a:solidFill>
                <a:effectLst/>
                <a:ea typeface="Verdana" panose="020B0604030504040204" pitchFamily="34" charset="0"/>
              </a:rPr>
              <a:t>2. HTML Document Structure: Head, body, and doctype</a:t>
            </a:r>
            <a:endParaRPr lang="en-IN" sz="6000" b="1" dirty="0">
              <a:ea typeface="Verdana" panose="020B060403050404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957740-5BC9-41D3-CB8D-32EACFEEA0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9796" y="2385909"/>
            <a:ext cx="10654004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declaration defines that this document is an HTML5 document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&lt;html&gt;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is the root element of an HTML page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&lt;head&gt;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contains meta information about the HTML page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specifies a title for the HTML page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(which is shown in the browser's title bar or in the page's tab)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&lt;body&gt;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the document's body, and is a container for all the 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visible contents, such as headings, paragraphs, images, hyperlinks, tables, 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lists, etc.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a large heading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element defines a paragraph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35972-AC8F-A77C-DE95-D18AD7E05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681AF-2500-4F1A-AF2D-BE5339D1A3C2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678A-5809-54BA-108F-B8E04AC3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1A524-E3AD-C14F-0F7F-958667F1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316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A6656B-DED1-2D9B-C7B4-DFB16C54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sz="4000" b="1" kern="0" dirty="0">
                <a:solidFill>
                  <a:srgbClr val="FF0000"/>
                </a:solidFill>
              </a:rPr>
              <a:t>CSS RGB </a:t>
            </a:r>
            <a:r>
              <a:rPr lang="en-IN" sz="4000" b="1" kern="0" dirty="0" err="1">
                <a:solidFill>
                  <a:srgbClr val="FF0000"/>
                </a:solidFill>
              </a:rPr>
              <a:t>Colors</a:t>
            </a:r>
            <a:endParaRPr lang="en-IN" sz="4000" b="1" kern="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87B36-957A-42D9-D7C2-BD9CE99C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E17AA-346B-8BA2-EB1D-FEED51F9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8C221-6A1B-1EDC-A9E6-2F0327DE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3107C2-56ED-3D48-52A1-5D613A829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77" t="42810" r="20958" b="22982"/>
          <a:stretch/>
        </p:blipFill>
        <p:spPr>
          <a:xfrm>
            <a:off x="1295401" y="2752531"/>
            <a:ext cx="9313505" cy="3004458"/>
          </a:xfrm>
        </p:spPr>
      </p:pic>
    </p:spTree>
    <p:extLst>
      <p:ext uri="{BB962C8B-B14F-4D97-AF65-F5344CB8AC3E}">
        <p14:creationId xmlns:p14="http://schemas.microsoft.com/office/powerpoint/2010/main" val="2302938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A97DB7-3D8D-B81D-72FB-BFE64FF08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000" b="1" kern="0" dirty="0">
                <a:solidFill>
                  <a:schemeClr val="tx1"/>
                </a:solidFill>
                <a:effectLst/>
                <a:highlight>
                  <a:srgbClr val="808080"/>
                </a:highlight>
                <a:ea typeface="Times New Roman" panose="02020603050405020304" pitchFamily="18" charset="0"/>
              </a:rPr>
              <a:t>Shades of Gray (RGB)</a:t>
            </a:r>
            <a:endParaRPr lang="en-IN" sz="6000" b="1" dirty="0">
              <a:solidFill>
                <a:schemeClr val="tx1"/>
              </a:solidFill>
              <a:highlight>
                <a:srgbClr val="80808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B001-5518-BF01-8755-29855079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DCCD0-8B18-C6FE-BCC0-E7E00E95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6B58F-3154-4B70-7E60-75E9178B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8B3F3E-7EC6-D822-B75C-13B4CA47F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1" t="39999" r="20178" b="25987"/>
          <a:stretch/>
        </p:blipFill>
        <p:spPr>
          <a:xfrm>
            <a:off x="1295401" y="2619483"/>
            <a:ext cx="9601196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6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FB9B73-4455-4761-A98A-F61C740C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b="1" kern="0" dirty="0">
                <a:solidFill>
                  <a:srgbClr val="FF0000"/>
                </a:solidFill>
              </a:rPr>
              <a:t>RGBA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E0B55-707E-E8C5-B8A6-FAF9F2D1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01AE2-F2EB-7BDB-FF61-221ECA480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C608D-0E52-997A-3BD0-C22E636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24609-B59D-CFAD-9DD1-7DEB55EC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1" t="37959" r="19107" b="24898"/>
          <a:stretch/>
        </p:blipFill>
        <p:spPr>
          <a:xfrm>
            <a:off x="1295402" y="2603241"/>
            <a:ext cx="9705390" cy="31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46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EC88736-AFBC-911D-5718-3B96038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IN" sz="4000" b="1" kern="0" dirty="0">
                <a:solidFill>
                  <a:srgbClr val="FF0000"/>
                </a:solidFill>
              </a:rPr>
              <a:t>HEX </a:t>
            </a:r>
            <a:r>
              <a:rPr lang="en-IN" sz="4000" b="1" kern="0" dirty="0" err="1">
                <a:solidFill>
                  <a:srgbClr val="FF0000"/>
                </a:solidFill>
              </a:rPr>
              <a:t>Colors</a:t>
            </a:r>
            <a:endParaRPr lang="en-IN" sz="40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C2BA4-5DB4-4D31-1B22-98DDD7A0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A92D6-CAA3-A0D6-8119-32F3CDEF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20395-1413-CFF1-518A-3177DC01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DC4665-F77B-803A-D0AF-A54374A4B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2" t="35647" r="20867" b="29388"/>
          <a:stretch/>
        </p:blipFill>
        <p:spPr>
          <a:xfrm>
            <a:off x="1182655" y="2724540"/>
            <a:ext cx="9826689" cy="29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64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3F5A4B-EBEA-9856-20D3-A935A4C8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000" b="1" kern="0" dirty="0">
                <a:solidFill>
                  <a:schemeClr val="tx1"/>
                </a:solidFill>
                <a:effectLst/>
                <a:highlight>
                  <a:srgbClr val="808080"/>
                </a:highlight>
                <a:ea typeface="Times New Roman" panose="02020603050405020304" pitchFamily="18" charset="0"/>
              </a:rPr>
              <a:t>Shades of Gray (HEX)</a:t>
            </a:r>
            <a:endParaRPr lang="en-IN" sz="4000" b="1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227B1-022F-4C74-2030-48A9BC70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61CC-6C95-79EA-D8C5-BC3FA2EB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5DC3-DC4A-BB3F-321E-68877A97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40BF93-B2E5-B12B-3922-1FA763219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6" t="45714" r="19719" b="19184"/>
          <a:stretch/>
        </p:blipFill>
        <p:spPr>
          <a:xfrm>
            <a:off x="1108680" y="2677886"/>
            <a:ext cx="9974639" cy="3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07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E5AC80-89C4-78B6-FCB0-7674D416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13. Working with Colors: </a:t>
            </a:r>
            <a:r>
              <a:rPr lang="en-IN" sz="4000" b="1" dirty="0">
                <a:solidFill>
                  <a:srgbClr val="FF0000"/>
                </a:solidFill>
              </a:rPr>
              <a:t>CSS HSL </a:t>
            </a:r>
            <a:r>
              <a:rPr lang="en-IN" sz="4000" b="1" dirty="0" err="1">
                <a:solidFill>
                  <a:srgbClr val="FF0000"/>
                </a:solidFill>
              </a:rPr>
              <a:t>Colors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3A847-0CB9-E7A3-D54B-D2D4FC8C8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87B99-A6DE-E39C-A785-CCFC23EA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F388B-E49B-A520-6BD3-1D4FA04B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7A650-E3CA-4B14-D33A-0161EA8E0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2" t="38744" r="20714" b="27754"/>
          <a:stretch/>
        </p:blipFill>
        <p:spPr>
          <a:xfrm>
            <a:off x="1112631" y="2724539"/>
            <a:ext cx="9850837" cy="2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60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2091D-B0AD-4BE3-A121-30DD3C23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6D77B-B2E9-C1B2-E96E-F53B60D0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2A23E-849A-F4E4-8C7B-2C824407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D6830C-0C98-26B0-1253-DE4FD1D2F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5" t="43265" r="20637" b="22177"/>
          <a:stretch/>
        </p:blipFill>
        <p:spPr>
          <a:xfrm>
            <a:off x="1295401" y="2565918"/>
            <a:ext cx="9686729" cy="31630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A47B13-575C-7CD2-0E34-B498F43E1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sz="40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13. Working with Colors: </a:t>
            </a:r>
            <a:r>
              <a:rPr lang="en-US" sz="4000" b="1" kern="0" dirty="0">
                <a:solidFill>
                  <a:schemeClr val="tx1"/>
                </a:solidFill>
                <a:effectLst/>
                <a:highlight>
                  <a:srgbClr val="808080"/>
                </a:highlight>
                <a:ea typeface="Times New Roman" panose="02020603050405020304" pitchFamily="18" charset="0"/>
              </a:rPr>
              <a:t>Shades of Gray (HSL)</a:t>
            </a:r>
            <a:endParaRPr lang="en-IN" sz="6600" b="1" dirty="0">
              <a:solidFill>
                <a:schemeClr val="tx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7980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BBE2C92-FEB6-5E5C-C8E4-6617E5ED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kern="0" dirty="0">
                <a:solidFill>
                  <a:srgbClr val="222222"/>
                </a:solidFill>
              </a:rPr>
              <a:t>14. CSS Text Styling: </a:t>
            </a:r>
            <a:r>
              <a:rPr lang="en-IN" sz="3600" b="1" kern="0" dirty="0">
                <a:solidFill>
                  <a:srgbClr val="FF0000"/>
                </a:solidFill>
              </a:rPr>
              <a:t>Font properties and text formatting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D5D39-1F6E-FEC1-F799-05739373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4534E7-87E6-4BFE-8C9B-D8D51F038BAA}" type="datetime1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28-09-2023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ECCE9-E593-464D-CDDB-F09B38B2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Campus Recruitment Training (HTML, CSS, Javascript)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003E-E7B9-8EF2-74FC-CE59E900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1C1F0-1257-4639-A87B-25B16AB512B1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C3F124-3F73-3E41-5973-E159E78A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08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2450-2728-1FA3-5513-74A3F1AE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9C07735-815E-3630-746A-9BE6293690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59293" y="2498819"/>
            <a:ext cx="5479833" cy="34701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Formatting elements were designed to display special types of text: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Bold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&lt;strong&gt;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Important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Italic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</a:rPr>
              <a:t>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Emphasized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&lt;mark&gt;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Marked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&lt;small&gt;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Smaller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&lt;del&gt;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Deleted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&lt;ins&gt;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Inserted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&lt;sub&gt;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Subscript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&lt;sup&gt;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- Superscript text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solidFill>
                  <a:srgbClr val="FF0000"/>
                </a:solidFill>
              </a:rPr>
              <a:t>&lt;pre&gt; </a:t>
            </a:r>
            <a:r>
              <a:rPr lang="en-US" altLang="en-US" sz="1600" dirty="0">
                <a:solidFill>
                  <a:srgbClr val="000000"/>
                </a:solidFill>
              </a:rPr>
              <a:t>- Poem’s problem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5C8CD-C5E5-4CD9-E765-60F3A056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917E-587B-453B-B98E-ED6096A92BA2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E4D82-6E1E-9013-2F8C-628DB954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8391-7593-5AF0-96A5-BAB11AD1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2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6D07-2EA9-5EA2-0BA9-2319E17D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3" y="609600"/>
            <a:ext cx="10515600" cy="1325563"/>
          </a:xfrm>
        </p:spPr>
        <p:txBody>
          <a:bodyPr>
            <a:no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6544B44-FE7F-4015-E40A-2E1EF0B36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1" y="2494103"/>
            <a:ext cx="79546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&lt;q&gt;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a short quotation.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C136-0FF3-4B73-F43A-E9A42518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01FC7-F1F1-9F5A-1BE8-48428E55F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1D925-4C8F-2410-B297-EB6F4074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6</a:t>
            </a:fld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2594557-0E37-84B2-FDD5-52DEF67DD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55" y="3157057"/>
            <a:ext cx="53635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abbr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an abbreviation or an acronym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3BB0048-FE59-1BF6-CC93-E5BAF54A5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85" y="3781810"/>
            <a:ext cx="76931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&lt;address&gt;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the contact information for the author/owner of a document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 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 an article.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D06740B-1D9F-CF4E-9874-FB06C9175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118" y="4668887"/>
            <a:ext cx="79546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&lt;cite&gt;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defines the title of a creative work (e.g. a book, a poem, a song, a movie,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a painting, a sculpture, etc.).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CFD27D5-6888-5548-437A-8BCA7C804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919" y="5396602"/>
            <a:ext cx="59361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tag is used to override the current text direction: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1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C7E734-0412-5014-19C8-22173EC1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1" dirty="0"/>
              <a:t>3</a:t>
            </a:r>
            <a:r>
              <a:rPr lang="en-IN" sz="2800" b="1" dirty="0">
                <a:latin typeface="+mn-lt"/>
              </a:rPr>
              <a:t>.</a:t>
            </a:r>
            <a:r>
              <a:rPr lang="en-IN" sz="28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Text Formatting: Headings, paragraphs, and emphasis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593F0-6638-5A52-CB15-881503F77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Comment Tag</a:t>
            </a: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comments are not displayed in the browser, but they can help document your HTML source code.</a:t>
            </a:r>
          </a:p>
          <a:p>
            <a:pPr marL="0" indent="0">
              <a:buNone/>
            </a:pPr>
            <a:endParaRPr lang="en-US" sz="11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Notice that there is an exclamation point (!) in the start tag, but not in the end tag.</a:t>
            </a: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Hide Content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can be used to hide content.</a:t>
            </a:r>
          </a:p>
          <a:p>
            <a:pPr marL="0" indent="0">
              <a:buNone/>
            </a:pPr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can be helpful if you hide content temporarily:</a:t>
            </a:r>
          </a:p>
          <a:p>
            <a:pPr algn="l"/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l"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Hide Inline Content</a:t>
            </a:r>
          </a:p>
          <a:p>
            <a:pPr algn="l"/>
            <a:r>
              <a:rPr lang="en-US" sz="11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can be used to hide parts in the middle of the HTML code.</a:t>
            </a:r>
          </a:p>
          <a:p>
            <a:pPr algn="l"/>
            <a:endParaRPr lang="en-US" sz="12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IN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70471-0DDA-378A-16C1-A84A0E10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4E7-87E6-4BFE-8C9B-D8D51F038BAA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AF402-A2EA-0507-15AC-B94165FE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7C47F-FDED-2BA8-B97D-A69FC121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78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D9B0-DCEF-DB10-0D8A-335447E5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51305-CD0A-4F25-3F78-C52D23C2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837" y="2506662"/>
            <a:ext cx="10515600" cy="30730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links are hyperlinks.</a:t>
            </a: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click on a link and jump to another document.</a:t>
            </a: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you move the mouse over a link, the mouse arrow will turn into a little hand.</a:t>
            </a:r>
          </a:p>
          <a:p>
            <a:pPr marL="0" indent="0">
              <a:buNone/>
            </a:pPr>
            <a:endParaRPr lang="en-US" sz="2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530B7-3A42-BEEC-0CCB-C49223C8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1851-47F0-494F-9C84-7AF79A311367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2CB0C-9F26-8AD6-10F7-16AF2216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57884-17E3-97AA-B857-7A0D36B5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76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A31C-0C27-CB6E-E015-22DF699C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2800" b="1" kern="0" dirty="0">
                <a:solidFill>
                  <a:srgbClr val="222222"/>
                </a:solidFill>
                <a:effectLst/>
                <a:ea typeface="Times New Roman" panose="02020603050405020304" pitchFamily="18" charset="0"/>
              </a:rPr>
              <a:t>4. Working with Links: Anchor tags and hyperlinks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81571-B25E-10BE-9FC4-F428C6A9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By default, links will appear as follows in all browsers:</a:t>
            </a:r>
          </a:p>
          <a:p>
            <a:pPr marL="0" indent="0" algn="l">
              <a:buNone/>
            </a:pPr>
            <a:endParaRPr lang="en-US" sz="9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 unvisited link is underlined and 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</a:rPr>
              <a:t>blue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visited link is underlined and </a:t>
            </a:r>
            <a:r>
              <a:rPr lang="en-US" sz="1600" b="0" i="0" dirty="0"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purple</a:t>
            </a:r>
          </a:p>
          <a:p>
            <a:pPr marL="0" indent="0">
              <a:buNone/>
            </a:pPr>
            <a:endParaRPr lang="en-IN" sz="1600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HTML Links - The target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4818D-5608-E35D-144E-66DA35B4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E51B4-A0B6-4898-9A93-C9A23A950581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1F4BD-A297-8E66-A926-F6137BF8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Campus Recruitment Training (HTML, CSS, Javascript)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8F26-0B0A-8C3E-F2E6-2FC7E792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1C1F0-1257-4639-A87B-25B16AB512B1}" type="slidenum">
              <a:rPr lang="en-IN" smtClean="0"/>
              <a:t>9</a:t>
            </a:fld>
            <a:endParaRPr lang="en-I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951C17-765A-F1EE-0F36-8A9F9914C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1" y="4737894"/>
            <a:ext cx="8731897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attribute specifies where to open the linked document.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_self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Default. Opens the document in the same window/tab as it was clicked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_blank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Opens the document in a new window or tab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383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1308</TotalTime>
  <Words>2800</Words>
  <Application>Microsoft Office PowerPoint</Application>
  <PresentationFormat>Widescreen</PresentationFormat>
  <Paragraphs>421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Consolas</vt:lpstr>
      <vt:lpstr>Garamond</vt:lpstr>
      <vt:lpstr>Inter</vt:lpstr>
      <vt:lpstr>Segoe UI</vt:lpstr>
      <vt:lpstr>Verdana</vt:lpstr>
      <vt:lpstr>Organic</vt:lpstr>
      <vt:lpstr>Campus Recruitment Training (CRT)</vt:lpstr>
      <vt:lpstr>1. Introduction to HTML: Tags, elements, and structure</vt:lpstr>
      <vt:lpstr>1. Introduction to HTML: Tags, elements, and structure</vt:lpstr>
      <vt:lpstr>2. HTML Document Structure: Head, body, and doctype</vt:lpstr>
      <vt:lpstr>3. Text Formatting: Headings, paragraphs, and emphasis</vt:lpstr>
      <vt:lpstr>3. Text Formatting: Headings, paragraphs, and emphasis</vt:lpstr>
      <vt:lpstr>3. Text Formatting: Headings, paragraphs, and emphasis</vt:lpstr>
      <vt:lpstr>4. Working with Links: Anchor tags and hyperlinks</vt:lpstr>
      <vt:lpstr>4. Working with Links: Anchor tags and hyperlinks</vt:lpstr>
      <vt:lpstr>4. Working with Links: Anchor tags and hyperlinks</vt:lpstr>
      <vt:lpstr>5. Working with Images: Image tags and attributes</vt:lpstr>
      <vt:lpstr>5. Working with Images: Image tags and attributes</vt:lpstr>
      <vt:lpstr>6. Lists: Ordered and unordered lists</vt:lpstr>
      <vt:lpstr>6. Lists: Ordered and unordered lists</vt:lpstr>
      <vt:lpstr>6. Lists: Ordered and unordered lists</vt:lpstr>
      <vt:lpstr>6. Lists: Ordered and unordered lists</vt:lpstr>
      <vt:lpstr>7. Tables: Creating tables and formatting data</vt:lpstr>
      <vt:lpstr>8. Forms: Form elements and input types</vt:lpstr>
      <vt:lpstr>9. Form Validation: Client-side form validation</vt:lpstr>
      <vt:lpstr>9. Form Validation: Client-side form validation</vt:lpstr>
      <vt:lpstr>9. Form Validation: Client-side form validation</vt:lpstr>
      <vt:lpstr>10. Multimedia: Audio and video elements</vt:lpstr>
      <vt:lpstr>PowerPoint Presentation</vt:lpstr>
      <vt:lpstr>11. Introduction to CSS</vt:lpstr>
      <vt:lpstr>11. Introduction to CSS: Syntax</vt:lpstr>
      <vt:lpstr>11. Introduction to CSS: selectors</vt:lpstr>
      <vt:lpstr>11. Introduction to CSS: selectors</vt:lpstr>
      <vt:lpstr>11. Introduction to CSS: selectors</vt:lpstr>
      <vt:lpstr>11. Introduction to CSS: selectors</vt:lpstr>
      <vt:lpstr>11. Introduction to CSS: selectors</vt:lpstr>
      <vt:lpstr>11. Introduction to CSS: CSS Comments</vt:lpstr>
      <vt:lpstr>12. CSS Box Model: Margin, padding, and border</vt:lpstr>
      <vt:lpstr>12. CSS Box Model: border</vt:lpstr>
      <vt:lpstr>PowerPoint Presentation</vt:lpstr>
      <vt:lpstr>12. CSS Box Model: CSS Outline</vt:lpstr>
      <vt:lpstr>12. CSS Box Model: CSS Outline Width</vt:lpstr>
      <vt:lpstr>12. CSS Box Model: CSS Outline Color</vt:lpstr>
      <vt:lpstr>12. CSS Box Model: CSS Outline Offset</vt:lpstr>
      <vt:lpstr>13. Working with Colors: Color Names</vt:lpstr>
      <vt:lpstr>13. Working with Colors: CSS RGB Colors</vt:lpstr>
      <vt:lpstr>13. Working with Colors: Shades of Gray (RGB)</vt:lpstr>
      <vt:lpstr>13. Working with Colors: RGBA Value</vt:lpstr>
      <vt:lpstr>13. Working with Colors: HEX Colors</vt:lpstr>
      <vt:lpstr>13. Working with Colors: Shades of Gray (HEX)</vt:lpstr>
      <vt:lpstr>13. Working with Colors: CSS HSL Colors</vt:lpstr>
      <vt:lpstr>13. Working with Colors: Shades of Gray (HSL)</vt:lpstr>
      <vt:lpstr>14. CSS Text Styling: Font properties and text formatting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Recruitment Training (CRT)</dc:title>
  <dc:creator>Dayanand Yadav</dc:creator>
  <cp:lastModifiedBy>Dayanand Yadav</cp:lastModifiedBy>
  <cp:revision>251</cp:revision>
  <dcterms:created xsi:type="dcterms:W3CDTF">2023-09-03T02:46:14Z</dcterms:created>
  <dcterms:modified xsi:type="dcterms:W3CDTF">2023-09-28T16:30:32Z</dcterms:modified>
</cp:coreProperties>
</file>